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5"/>
  </p:notesMasterIdLst>
  <p:sldIdLst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59" r:id="rId13"/>
    <p:sldId id="265" r:id="rId14"/>
    <p:sldId id="260" r:id="rId15"/>
    <p:sldId id="264" r:id="rId16"/>
    <p:sldId id="266" r:id="rId17"/>
    <p:sldId id="274" r:id="rId18"/>
    <p:sldId id="275" r:id="rId19"/>
    <p:sldId id="280" r:id="rId20"/>
    <p:sldId id="279" r:id="rId21"/>
    <p:sldId id="277" r:id="rId22"/>
    <p:sldId id="27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4599"/>
  </p:normalViewPr>
  <p:slideViewPr>
    <p:cSldViewPr snapToGrid="0" snapToObjects="1">
      <p:cViewPr varScale="1">
        <p:scale>
          <a:sx n="119" d="100"/>
          <a:sy n="119" d="100"/>
        </p:scale>
        <p:origin x="2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ABB9-47FA-9A40-8696-A8674F1A210F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21368-1A86-D74A-A0BB-323856BDE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41848-FFB8-AC48-B4DC-EBF5C8BC1A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20402" y="6450987"/>
            <a:ext cx="1286837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6535" y="6450987"/>
            <a:ext cx="1320704" cy="365760"/>
          </a:xfrm>
        </p:spPr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5" y="6495369"/>
            <a:ext cx="50836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757" y="6450987"/>
            <a:ext cx="56787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69602" y="6450987"/>
            <a:ext cx="133763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192081" y="6495369"/>
            <a:ext cx="524843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2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22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22044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867400" y="533399"/>
            <a:ext cx="457200" cy="1219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160000" y="6400800"/>
            <a:ext cx="6096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015" y="6450987"/>
            <a:ext cx="6692525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58055" y="6450987"/>
            <a:ext cx="114918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20A0195A-1E91-384F-ACE1-3848860AA3C7}" type="datetimeFigureOut">
              <a:rPr lang="en-US" smtClean="0"/>
              <a:t>5/12/17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1817" y="6495369"/>
            <a:ext cx="265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278166" y="6495369"/>
            <a:ext cx="37891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57987015-4A19-4442-A9F2-E76D7456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auser@colorado.edu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logs.mathworks.com/loren/2012/02/06/using-gpus-in-matlab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mathworks.com/help/distcomp/when-to-use-distributed-array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Relationship Id="rId3" Type="http://schemas.openxmlformats.org/officeDocument/2006/relationships/hyperlink" Target="https://www.mathworks.com/help/distcomp/when-to-use-distributed-array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4" Type="http://schemas.openxmlformats.org/officeDocument/2006/relationships/hyperlink" Target="https://github.com/ResearchComputing/Parallelization_Workshop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bu.edu/tech/files/2015/09/matlab_pct_slides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cam.vt.edu/Computing/fdi_2012_spmd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488" y="1593059"/>
            <a:ext cx="8463686" cy="1945481"/>
          </a:xfrm>
        </p:spPr>
        <p:txBody>
          <a:bodyPr/>
          <a:lstStyle/>
          <a:p>
            <a:pPr algn="ctr"/>
            <a:r>
              <a:rPr lang="en-US" dirty="0" smtClean="0"/>
              <a:t>Parallel Computing - </a:t>
            </a:r>
            <a:r>
              <a:rPr lang="en-US" dirty="0" err="1" smtClean="0"/>
              <a:t>Matlab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533" y="3708628"/>
            <a:ext cx="8439764" cy="18002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Shelley Knuth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rId3"/>
              </a:rPr>
              <a:t>shelley.knuth@colorado.edu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  <a:hlinkClick r:id="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hlinkClick r:id=""/>
              </a:rPr>
              <a:t>www.rc.colorado.edu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github.com/ResearchComputing/Parallelization_Workshop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F6E1-FDCE-6346-AB84-123049008380}" type="datetime1">
              <a:rPr lang="en-US" smtClean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232625" y="6495369"/>
            <a:ext cx="284189" cy="276999"/>
          </a:xfrm>
          <a:prstGeom prst="rect">
            <a:avLst/>
          </a:prstGeom>
        </p:spPr>
        <p:txBody>
          <a:bodyPr/>
          <a:lstStyle/>
          <a:p>
            <a:fld id="{02339CB1-0666-044B-8464-C41DC6112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piece of code that you can utilize parallel </a:t>
            </a:r>
            <a:r>
              <a:rPr lang="en-US" dirty="0" err="1" smtClean="0"/>
              <a:t>Matlab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Take a few minutes to look at some of the code you’re working on</a:t>
            </a:r>
          </a:p>
          <a:p>
            <a:r>
              <a:rPr lang="en-US" dirty="0" smtClean="0"/>
              <a:t>Can you use </a:t>
            </a:r>
            <a:r>
              <a:rPr lang="en-US" dirty="0" err="1" smtClean="0"/>
              <a:t>parfor</a:t>
            </a:r>
            <a:r>
              <a:rPr lang="en-US" dirty="0" smtClean="0"/>
              <a:t> or </a:t>
            </a:r>
            <a:r>
              <a:rPr lang="en-US" dirty="0" err="1" smtClean="0"/>
              <a:t>spmd</a:t>
            </a:r>
            <a:r>
              <a:rPr lang="en-US" dirty="0" smtClean="0"/>
              <a:t>?  Is it parallelizable?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5423066" cy="4688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GPUs – Graphical Processing Units</a:t>
            </a:r>
          </a:p>
          <a:p>
            <a:r>
              <a:rPr lang="en-US" dirty="0" smtClean="0"/>
              <a:t>Originally for graphics, but realized can be used for any type of computing</a:t>
            </a:r>
          </a:p>
          <a:p>
            <a:r>
              <a:rPr lang="en-US" dirty="0" smtClean="0"/>
              <a:t>Accelerator</a:t>
            </a:r>
          </a:p>
          <a:p>
            <a:pPr lvl="1"/>
            <a:r>
              <a:rPr lang="en-US" dirty="0" smtClean="0"/>
              <a:t>Has way more processors per card than a regular CPU</a:t>
            </a:r>
          </a:p>
          <a:p>
            <a:pPr lvl="1"/>
            <a:r>
              <a:rPr lang="en-US" dirty="0" smtClean="0"/>
              <a:t>Which means… -&gt;</a:t>
            </a:r>
          </a:p>
          <a:p>
            <a:r>
              <a:rPr lang="en-US" dirty="0" smtClean="0"/>
              <a:t>Great for data parallel operations</a:t>
            </a:r>
          </a:p>
          <a:p>
            <a:pPr lvl="1"/>
            <a:r>
              <a:rPr lang="en-US" dirty="0" smtClean="0"/>
              <a:t>Same operation performed on different parts of an array</a:t>
            </a:r>
          </a:p>
          <a:p>
            <a:r>
              <a:rPr lang="en-US" dirty="0" smtClean="0"/>
              <a:t>Best for large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46" y="1417638"/>
            <a:ext cx="566057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Use a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problem is massively parallel, you might experience significant speed up</a:t>
            </a:r>
          </a:p>
          <a:p>
            <a:pPr lvl="1"/>
            <a:r>
              <a:rPr lang="en-US" dirty="0" err="1" smtClean="0"/>
              <a:t>Vectorized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calculations can fit here too</a:t>
            </a:r>
          </a:p>
          <a:p>
            <a:r>
              <a:rPr lang="en-US" dirty="0" smtClean="0"/>
              <a:t>Computationally intensive</a:t>
            </a:r>
          </a:p>
          <a:p>
            <a:pPr lvl="1"/>
            <a:r>
              <a:rPr lang="en-US" dirty="0" smtClean="0"/>
              <a:t>Time spent on computation is greater than time spent transferring data to/from GPU memory</a:t>
            </a:r>
          </a:p>
          <a:p>
            <a:r>
              <a:rPr lang="en-US" dirty="0" smtClean="0"/>
              <a:t>If these don’t apply, your job could end up running slower on a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Computations on a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Workers are not spun up on a GPU like they are on a CPU</a:t>
            </a:r>
          </a:p>
          <a:p>
            <a:r>
              <a:rPr lang="en-US" dirty="0" smtClean="0"/>
              <a:t>The client sends instructions to the GPU </a:t>
            </a:r>
          </a:p>
          <a:p>
            <a:r>
              <a:rPr lang="en-US" dirty="0" smtClean="0"/>
              <a:t>There’s also device memory where you can transfer data</a:t>
            </a:r>
          </a:p>
          <a:p>
            <a:pPr lvl="1"/>
            <a:r>
              <a:rPr lang="en-US" dirty="0" smtClean="0"/>
              <a:t>If have started on a CPU, can transfer data to GPU and perform operations</a:t>
            </a:r>
          </a:p>
          <a:p>
            <a:pPr lvl="2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Once finished with computations, then transfer the data back to the CPU</a:t>
            </a:r>
          </a:p>
          <a:p>
            <a:pPr lvl="2"/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ather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will need the PCT to utilize GPUs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gpuArray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4164282" cy="4688490"/>
          </a:xfrm>
        </p:spPr>
        <p:txBody>
          <a:bodyPr/>
          <a:lstStyle/>
          <a:p>
            <a:r>
              <a:rPr lang="en-US" dirty="0" smtClean="0"/>
              <a:t>On the CPU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A1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rand(3000,3000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 tic;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time1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5901" y="1600200"/>
            <a:ext cx="5235742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the GPU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A2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(A1);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(A2);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time2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toc;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4878" y="4180114"/>
            <a:ext cx="10601059" cy="191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Here we are creating the data on the CPU and then using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gpuArray</a:t>
            </a:r>
            <a:r>
              <a:rPr lang="en-US" dirty="0" smtClean="0"/>
              <a:t> to transfer it to the GPU</a:t>
            </a:r>
          </a:p>
          <a:p>
            <a:r>
              <a:rPr lang="en-US" dirty="0" smtClean="0"/>
              <a:t>The transfer time could end up bogging down your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11" y="5833016"/>
            <a:ext cx="68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http://blogs.mathworks.com/loren/2012/02/06/using-gpus-in-matlab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solveEquationCPU.m</a:t>
            </a:r>
            <a:endParaRPr lang="en-US" dirty="0" smtClean="0"/>
          </a:p>
          <a:p>
            <a:r>
              <a:rPr lang="en-US" dirty="0" err="1" smtClean="0"/>
              <a:t>WaveEquationCPU.m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solveEquationGPU.m</a:t>
            </a:r>
            <a:endParaRPr lang="en-US" dirty="0" smtClean="0"/>
          </a:p>
          <a:p>
            <a:r>
              <a:rPr lang="en-US" dirty="0" err="1" smtClean="0"/>
              <a:t>WaveEquationGPU.m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01" y="696558"/>
            <a:ext cx="45066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some of your code and convert a portion of it to run on a GPU</a:t>
            </a:r>
          </a:p>
        </p:txBody>
      </p:sp>
    </p:spTree>
    <p:extLst>
      <p:ext uri="{BB962C8B-B14F-4D97-AF65-F5344CB8AC3E}">
        <p14:creationId xmlns:p14="http://schemas.microsoft.com/office/powerpoint/2010/main" val="20063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distributed</a:t>
            </a:r>
            <a:r>
              <a:rPr lang="en-US" dirty="0" smtClean="0"/>
              <a:t> function to distribute any array that exists in your client workspace to the workers of a parallel pool</a:t>
            </a:r>
          </a:p>
          <a:p>
            <a:r>
              <a:rPr lang="en-US" dirty="0" smtClean="0"/>
              <a:t>Distributed arrays use the combined memory of multiple workers in a parallel pool to store the elements of an array</a:t>
            </a:r>
          </a:p>
          <a:p>
            <a:r>
              <a:rPr lang="en-US" dirty="0" smtClean="0"/>
              <a:t>This is a great way to scale up your big data computation</a:t>
            </a:r>
          </a:p>
          <a:p>
            <a:r>
              <a:rPr lang="en-US" dirty="0" smtClean="0"/>
              <a:t>The distributed array is a single variable split up over multiple workers</a:t>
            </a:r>
          </a:p>
          <a:p>
            <a:pPr lvl="1"/>
            <a:r>
              <a:rPr lang="en-US" dirty="0" smtClean="0"/>
              <a:t>Can work with this variable as a single entity</a:t>
            </a:r>
          </a:p>
          <a:p>
            <a:pPr lvl="1"/>
            <a:r>
              <a:rPr lang="en-US" dirty="0" smtClean="0"/>
              <a:t>The user is not concerned with how it is distributed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2890" y="5919358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example below we will create an array in the client workspace then turn it into a distributed array</a:t>
            </a:r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magic(4);	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magic 4-by-4 matrix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distributed(A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Distribute to the workers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633" y="4172730"/>
            <a:ext cx="20828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2890" y="5994664"/>
            <a:ext cx="790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www.mathworks.com/help/distcomp/when-to-use-distributed-arrays.html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and Co-Distributed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Distributed arrays do not allow you to control how the data is distributed</a:t>
            </a:r>
          </a:p>
          <a:p>
            <a:r>
              <a:rPr lang="en-US" dirty="0" smtClean="0"/>
              <a:t>Co-distributed arrays do allow you this control</a:t>
            </a:r>
          </a:p>
          <a:p>
            <a:endParaRPr lang="en-US" dirty="0" smtClean="0"/>
          </a:p>
          <a:p>
            <a:r>
              <a:rPr lang="en-US" dirty="0" smtClean="0"/>
              <a:t>Create a co-distributed array.  Define 1D distribution along the third dimension, with 4 parts on worker 1 and 12 parts on worker 2</a:t>
            </a:r>
          </a:p>
          <a:p>
            <a:r>
              <a:rPr lang="en-US" dirty="0" smtClean="0"/>
              <a:t>Then create a 3x3x16 array </a:t>
            </a:r>
            <a:r>
              <a:rPr lang="en-US" smtClean="0"/>
              <a:t>of zeros</a:t>
            </a:r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spmd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codist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codistributor1d(3,[4,12]);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zeros(3,3,16,codist);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Z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Z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 </a:t>
            </a:r>
          </a:p>
          <a:p>
            <a:pPr marL="1143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Continuing the PCT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pmd</a:t>
            </a:r>
            <a:endParaRPr lang="en-US" dirty="0" smtClean="0"/>
          </a:p>
          <a:p>
            <a:r>
              <a:rPr lang="en-US" dirty="0" smtClean="0"/>
              <a:t>Distributed Arrays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are GPUs</a:t>
            </a:r>
          </a:p>
          <a:p>
            <a:pPr lvl="1"/>
            <a:r>
              <a:rPr lang="en-US" dirty="0" smtClean="0"/>
              <a:t>Why do we want to use them</a:t>
            </a:r>
          </a:p>
          <a:p>
            <a:pPr lvl="1"/>
            <a:r>
              <a:rPr lang="en-US" dirty="0" smtClean="0"/>
              <a:t>How can we leverage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	to </a:t>
            </a:r>
            <a:r>
              <a:rPr lang="en-US" dirty="0" smtClean="0"/>
              <a:t>use with GPUs?</a:t>
            </a:r>
          </a:p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43" y="1167987"/>
            <a:ext cx="5283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recently more available</a:t>
            </a:r>
          </a:p>
          <a:p>
            <a:r>
              <a:rPr lang="en-US" dirty="0" err="1" smtClean="0"/>
              <a:t>Mathworks</a:t>
            </a:r>
            <a:r>
              <a:rPr lang="en-US" dirty="0" smtClean="0"/>
              <a:t> supports several different types of cloud-based </a:t>
            </a:r>
            <a:r>
              <a:rPr lang="en-US" dirty="0" err="1" smtClean="0"/>
              <a:t>Matlab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Can connect to a </a:t>
            </a:r>
            <a:r>
              <a:rPr lang="en-US" dirty="0" err="1" smtClean="0"/>
              <a:t>Matlab</a:t>
            </a:r>
            <a:r>
              <a:rPr lang="en-US" dirty="0" smtClean="0"/>
              <a:t> session either on your local computer or in the cloud</a:t>
            </a:r>
          </a:p>
          <a:p>
            <a:pPr lvl="2"/>
            <a:r>
              <a:rPr lang="en-US" dirty="0" smtClean="0"/>
              <a:t>Use from Apple® (iPhone, iPad) or Android devices</a:t>
            </a:r>
          </a:p>
          <a:p>
            <a:pPr lvl="2"/>
            <a:r>
              <a:rPr lang="en-US" dirty="0" smtClean="0"/>
              <a:t>Have command line access</a:t>
            </a:r>
          </a:p>
          <a:p>
            <a:pPr lvl="2"/>
            <a:r>
              <a:rPr lang="en-US" dirty="0" smtClean="0"/>
              <a:t>Can run scripts, create figures, view results</a:t>
            </a:r>
          </a:p>
          <a:p>
            <a:pPr lvl="2"/>
            <a:r>
              <a:rPr lang="en-US" dirty="0" smtClean="0"/>
              <a:t>Everything up in cloud storage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Online – </a:t>
            </a:r>
            <a:r>
              <a:rPr lang="en-US" dirty="0" err="1" smtClean="0"/>
              <a:t>Matlab</a:t>
            </a:r>
            <a:r>
              <a:rPr lang="en-US" dirty="0" smtClean="0"/>
              <a:t> in a web browser</a:t>
            </a:r>
          </a:p>
          <a:p>
            <a:pPr lvl="2"/>
            <a:r>
              <a:rPr lang="en-US" dirty="0" smtClean="0"/>
              <a:t>Can use </a:t>
            </a:r>
            <a:r>
              <a:rPr lang="en-US" dirty="0" err="1" smtClean="0"/>
              <a:t>Matlab</a:t>
            </a:r>
            <a:r>
              <a:rPr lang="en-US" dirty="0" smtClean="0"/>
              <a:t> from any computer and offers storage, sharing, and command execution</a:t>
            </a:r>
          </a:p>
          <a:p>
            <a:pPr lvl="2"/>
            <a:r>
              <a:rPr lang="en-US" dirty="0" smtClean="0"/>
              <a:t>For students to use in a class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Computing Server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Matlab</a:t>
            </a:r>
            <a:r>
              <a:rPr lang="en-US" dirty="0" smtClean="0"/>
              <a:t> computations on virtual clusters running in the cloud</a:t>
            </a:r>
          </a:p>
          <a:p>
            <a:pPr lvl="1"/>
            <a:r>
              <a:rPr lang="en-US" dirty="0" smtClean="0"/>
              <a:t>Prototype your code in the desktop and then scale up to use virtual resources on a cloud computing service like Amazon EC2</a:t>
            </a:r>
          </a:p>
          <a:p>
            <a:pPr lvl="1"/>
            <a:r>
              <a:rPr lang="en-US" dirty="0" smtClean="0"/>
              <a:t>There is an extra charge for this</a:t>
            </a:r>
          </a:p>
          <a:p>
            <a:pPr lvl="1"/>
            <a:r>
              <a:rPr lang="en-US" dirty="0" smtClean="0"/>
              <a:t>However, can allow you to simulate the Distributed Computing Server to run across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github.com/ResearchComputing/Parallelization_Workshop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5EA6-DBB3-314A-9DB0-0235EB00F2E4}" type="datetime1">
              <a:rPr lang="en-US" smtClean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2624" y="6495369"/>
            <a:ext cx="381276" cy="276999"/>
          </a:xfrm>
          <a:prstGeom prst="rect">
            <a:avLst/>
          </a:prstGeom>
        </p:spPr>
        <p:txBody>
          <a:bodyPr/>
          <a:lstStyle/>
          <a:p>
            <a:fld id="{249E94F7-107C-CE46-8C56-9CACFF99CD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634133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Single program, multiple data</a:t>
            </a:r>
          </a:p>
          <a:p>
            <a:r>
              <a:rPr lang="en-US" dirty="0" smtClean="0"/>
              <a:t>Creates parallel regions of code</a:t>
            </a:r>
          </a:p>
          <a:p>
            <a:pPr lvl="1"/>
            <a:r>
              <a:rPr lang="en-US" dirty="0" smtClean="0"/>
              <a:t>Can be useful to load up the data within </a:t>
            </a:r>
            <a:r>
              <a:rPr lang="en-US" dirty="0" err="1" smtClean="0"/>
              <a:t>spmd</a:t>
            </a:r>
            <a:r>
              <a:rPr lang="en-US" dirty="0" smtClean="0"/>
              <a:t> constructs so that it is available on the workers to later run a </a:t>
            </a:r>
            <a:r>
              <a:rPr lang="en-US" dirty="0" err="1" smtClean="0"/>
              <a:t>parfor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The </a:t>
            </a:r>
            <a:r>
              <a:rPr lang="en-US" dirty="0" err="1"/>
              <a:t>spmd</a:t>
            </a:r>
            <a:r>
              <a:rPr lang="en-US" dirty="0"/>
              <a:t> command ensures more control </a:t>
            </a:r>
            <a:endParaRPr lang="en-US" dirty="0" smtClean="0"/>
          </a:p>
          <a:p>
            <a:pPr lvl="1"/>
            <a:r>
              <a:rPr lang="en-US" dirty="0" smtClean="0"/>
              <a:t>Can divide work and data between workers</a:t>
            </a:r>
          </a:p>
          <a:p>
            <a:pPr lvl="1"/>
            <a:r>
              <a:rPr lang="en-US" dirty="0" smtClean="0"/>
              <a:t>Can communicate between workers</a:t>
            </a:r>
            <a:endParaRPr lang="en-US" dirty="0"/>
          </a:p>
          <a:p>
            <a:r>
              <a:rPr lang="en-US" dirty="0"/>
              <a:t>Like a very simplified version of </a:t>
            </a:r>
            <a:r>
              <a:rPr lang="en-US" dirty="0" smtClean="0"/>
              <a:t>MPI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BF8F-98E5-5F4B-B3F8-B701A94D1974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823847"/>
            <a:ext cx="10727267" cy="4241675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spmd</a:t>
            </a:r>
            <a:r>
              <a:rPr lang="en-US" dirty="0" smtClean="0"/>
              <a:t>, have one client process</a:t>
            </a:r>
          </a:p>
          <a:p>
            <a:pPr lvl="1"/>
            <a:r>
              <a:rPr lang="en-US" dirty="0" smtClean="0"/>
              <a:t>Supervises workers who work on a single problem</a:t>
            </a:r>
          </a:p>
          <a:p>
            <a:r>
              <a:rPr lang="en-US" dirty="0" smtClean="0"/>
              <a:t>The client keeps tracks of the workers via identifiers</a:t>
            </a:r>
          </a:p>
          <a:p>
            <a:pPr marL="41148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labindex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smtClean="0"/>
              <a:t>Each worker runs on a separate core but uses a common program</a:t>
            </a:r>
          </a:p>
          <a:p>
            <a:pPr lvl="1"/>
            <a:r>
              <a:rPr lang="en-US" dirty="0" smtClean="0"/>
              <a:t>Meet and talk to each other at certain synchronization points</a:t>
            </a:r>
          </a:p>
          <a:p>
            <a:pPr lvl="1"/>
            <a:r>
              <a:rPr lang="en-US" dirty="0" smtClean="0"/>
              <a:t>Two workers can communicate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B06C-1308-4642-9276-49AAD23610FD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Spmd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643666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Can have several </a:t>
            </a:r>
            <a:r>
              <a:rPr lang="en-US" dirty="0" err="1" smtClean="0"/>
              <a:t>spmd</a:t>
            </a:r>
            <a:r>
              <a:rPr lang="en-US" dirty="0" smtClean="0"/>
              <a:t> blocks in one program</a:t>
            </a:r>
          </a:p>
          <a:p>
            <a:r>
              <a:rPr lang="en-US" dirty="0" smtClean="0"/>
              <a:t>Workers workspace remains intact even if pause execution</a:t>
            </a:r>
          </a:p>
          <a:p>
            <a:r>
              <a:rPr lang="en-US" dirty="0" smtClean="0"/>
              <a:t>Variables will be shared between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C02DD-A9CE-E645-B75E-58CDEAE537D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35" y="437608"/>
            <a:ext cx="4445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composite variable contains references to unique values on each worker</a:t>
            </a:r>
          </a:p>
          <a:p>
            <a:r>
              <a:rPr lang="en-US" dirty="0" smtClean="0"/>
              <a:t>On a worker, it is accessed like a normal variable</a:t>
            </a:r>
          </a:p>
          <a:p>
            <a:r>
              <a:rPr lang="en-US" dirty="0" smtClean="0"/>
              <a:t>On the client elements on each worker are accessed using cell-array style notation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5242" y="5892301"/>
            <a:ext cx="612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https://www.bu.edu/tech/files/2015/09/matlab_pct_slides.pdf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between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1800225"/>
            <a:ext cx="10837375" cy="4488465"/>
          </a:xfrm>
        </p:spPr>
        <p:txBody>
          <a:bodyPr/>
          <a:lstStyle/>
          <a:p>
            <a:r>
              <a:rPr lang="en-US" dirty="0" err="1" smtClean="0"/>
              <a:t>Labindex</a:t>
            </a:r>
            <a:r>
              <a:rPr lang="en-US" dirty="0" smtClean="0"/>
              <a:t> – returns unique identifier</a:t>
            </a:r>
          </a:p>
          <a:p>
            <a:r>
              <a:rPr lang="en-US" dirty="0" err="1" smtClean="0"/>
              <a:t>Numlabs</a:t>
            </a:r>
            <a:r>
              <a:rPr lang="en-US" dirty="0" smtClean="0"/>
              <a:t> – returns total number of workers</a:t>
            </a:r>
          </a:p>
          <a:p>
            <a:r>
              <a:rPr lang="en-US" dirty="0" err="1" smtClean="0"/>
              <a:t>LabReceive</a:t>
            </a:r>
            <a:r>
              <a:rPr lang="en-US" dirty="0" smtClean="0"/>
              <a:t> – allows a worker to receive data from another</a:t>
            </a:r>
          </a:p>
          <a:p>
            <a:r>
              <a:rPr lang="en-US" dirty="0" err="1" smtClean="0"/>
              <a:t>LabSend</a:t>
            </a:r>
            <a:r>
              <a:rPr lang="en-US" dirty="0" smtClean="0"/>
              <a:t> – one worker sends data to another</a:t>
            </a:r>
          </a:p>
          <a:p>
            <a:pPr lvl="1"/>
            <a:r>
              <a:rPr lang="en-US" dirty="0" smtClean="0"/>
              <a:t>These two must be coupled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abSendReceive</a:t>
            </a:r>
            <a:r>
              <a:rPr lang="en-US" dirty="0" smtClean="0"/>
              <a:t> - simultaneous </a:t>
            </a:r>
            <a:r>
              <a:rPr lang="en-US" dirty="0"/>
              <a:t>data </a:t>
            </a:r>
            <a:r>
              <a:rPr lang="en-US" dirty="0" smtClean="0"/>
              <a:t>exchange</a:t>
            </a:r>
          </a:p>
          <a:p>
            <a:r>
              <a:rPr lang="en-US" dirty="0" err="1" smtClean="0"/>
              <a:t>LabBroadcast</a:t>
            </a:r>
            <a:r>
              <a:rPr lang="en-US" dirty="0" smtClean="0"/>
              <a:t> - send/receive </a:t>
            </a:r>
            <a:r>
              <a:rPr lang="en-US" dirty="0"/>
              <a:t>data from all </a:t>
            </a:r>
            <a:r>
              <a:rPr lang="en-US" dirty="0" smtClean="0"/>
              <a:t>labs</a:t>
            </a:r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abBarrier</a:t>
            </a:r>
            <a:r>
              <a:rPr lang="en-US" dirty="0" smtClean="0"/>
              <a:t> - pause </a:t>
            </a:r>
            <a:r>
              <a:rPr lang="en-US" dirty="0"/>
              <a:t>until all labs reach this </a:t>
            </a:r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5" y="274638"/>
            <a:ext cx="5548842" cy="60140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nl-NL" dirty="0" smtClean="0"/>
              <a:t>Client		Worker1 	Worker2 </a:t>
            </a:r>
          </a:p>
          <a:p>
            <a:pPr marL="114300" indent="0">
              <a:buNone/>
            </a:pPr>
            <a:r>
              <a:rPr lang="nl-NL" dirty="0" smtClean="0"/>
              <a:t>a </a:t>
            </a:r>
            <a:r>
              <a:rPr lang="nl-NL" dirty="0"/>
              <a:t>b e </a:t>
            </a:r>
            <a:r>
              <a:rPr lang="nl-NL" dirty="0" smtClean="0"/>
              <a:t>		c </a:t>
            </a:r>
            <a:r>
              <a:rPr lang="nl-NL" dirty="0"/>
              <a:t>d f </a:t>
            </a:r>
            <a:r>
              <a:rPr lang="nl-NL" dirty="0" smtClean="0"/>
              <a:t>	</a:t>
            </a:r>
            <a:r>
              <a:rPr lang="nl-NL" dirty="0"/>
              <a:t>	</a:t>
            </a:r>
            <a:r>
              <a:rPr lang="nl-NL" dirty="0" smtClean="0"/>
              <a:t>c </a:t>
            </a:r>
            <a:r>
              <a:rPr lang="nl-NL" dirty="0"/>
              <a:t>d f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--------------------------------------- </a:t>
            </a:r>
          </a:p>
          <a:p>
            <a:pPr marL="114300" indent="0">
              <a:buNone/>
            </a:pPr>
            <a:r>
              <a:rPr lang="nl-NL" b="1" dirty="0" smtClean="0"/>
              <a:t>3</a:t>
            </a:r>
            <a:r>
              <a:rPr lang="nl-NL" dirty="0" smtClean="0"/>
              <a:t>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r>
              <a:rPr lang="nl-NL" dirty="0" smtClean="0"/>
              <a:t> 		-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b="1" dirty="0"/>
              <a:t>4</a:t>
            </a:r>
            <a:r>
              <a:rPr lang="nl-NL" dirty="0"/>
              <a:t> - </a:t>
            </a:r>
            <a:r>
              <a:rPr lang="nl-NL" dirty="0" smtClean="0"/>
              <a:t> 		- </a:t>
            </a:r>
            <a:r>
              <a:rPr lang="nl-NL" dirty="0"/>
              <a:t>- - 	</a:t>
            </a:r>
            <a:r>
              <a:rPr lang="nl-NL" dirty="0" smtClean="0"/>
              <a:t>	- </a:t>
            </a:r>
            <a:r>
              <a:rPr lang="nl-NL" dirty="0"/>
              <a:t>- -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4 - </a:t>
            </a:r>
            <a:r>
              <a:rPr lang="nl-NL" dirty="0" smtClean="0"/>
              <a:t> 		</a:t>
            </a:r>
            <a:r>
              <a:rPr lang="nl-NL" b="1" dirty="0" smtClean="0"/>
              <a:t>1</a:t>
            </a:r>
            <a:r>
              <a:rPr lang="nl-NL" dirty="0" smtClean="0"/>
              <a:t> </a:t>
            </a:r>
            <a:r>
              <a:rPr lang="nl-NL" dirty="0"/>
              <a:t>- - 	</a:t>
            </a:r>
            <a:r>
              <a:rPr lang="nl-NL" dirty="0" smtClean="0"/>
              <a:t>	</a:t>
            </a:r>
            <a:r>
              <a:rPr lang="nl-NL" b="1" dirty="0" smtClean="0"/>
              <a:t>2</a:t>
            </a:r>
            <a:r>
              <a:rPr lang="nl-NL" dirty="0" smtClean="0"/>
              <a:t> </a:t>
            </a:r>
            <a:r>
              <a:rPr lang="nl-NL" dirty="0"/>
              <a:t>- - </a:t>
            </a: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dirty="0" smtClean="0"/>
              <a:t>- 		1 </a:t>
            </a:r>
            <a:r>
              <a:rPr lang="nl-NL" b="1" dirty="0"/>
              <a:t>4</a:t>
            </a:r>
            <a:r>
              <a:rPr lang="nl-NL" dirty="0"/>
              <a:t> - 	</a:t>
            </a:r>
            <a:r>
              <a:rPr lang="nl-NL" dirty="0" smtClean="0"/>
              <a:t>	2 </a:t>
            </a:r>
            <a:r>
              <a:rPr lang="nl-NL" b="1" dirty="0"/>
              <a:t>5</a:t>
            </a:r>
            <a:r>
              <a:rPr lang="nl-NL" dirty="0"/>
              <a:t>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</a:t>
            </a:r>
            <a:r>
              <a:rPr lang="nl-NL" b="1" dirty="0"/>
              <a:t>7</a:t>
            </a:r>
            <a:r>
              <a:rPr lang="nl-NL" dirty="0"/>
              <a:t> </a:t>
            </a:r>
            <a:r>
              <a:rPr lang="nl-NL" dirty="0" smtClean="0"/>
              <a:t> 	1 </a:t>
            </a:r>
            <a:r>
              <a:rPr lang="nl-NL" dirty="0"/>
              <a:t>4 - 	</a:t>
            </a:r>
            <a:r>
              <a:rPr lang="nl-NL" dirty="0" smtClean="0"/>
              <a:t>	2 </a:t>
            </a:r>
            <a:r>
              <a:rPr lang="nl-NL" dirty="0"/>
              <a:t>5 </a:t>
            </a:r>
            <a:r>
              <a:rPr lang="nl-NL" dirty="0" smtClean="0"/>
              <a:t>– </a:t>
            </a:r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4 - 	</a:t>
            </a:r>
            <a:r>
              <a:rPr lang="nl-NL" dirty="0" smtClean="0"/>
              <a:t>	</a:t>
            </a:r>
            <a:r>
              <a:rPr lang="nl-NL" b="1" dirty="0" smtClean="0"/>
              <a:t>5</a:t>
            </a:r>
            <a:r>
              <a:rPr lang="nl-NL" dirty="0" smtClean="0"/>
              <a:t> 5 – </a:t>
            </a:r>
          </a:p>
          <a:p>
            <a:pPr marL="114300" indent="0">
              <a:buNone/>
            </a:pPr>
            <a:endParaRPr lang="nl-NL" dirty="0" smtClean="0"/>
          </a:p>
          <a:p>
            <a:pPr marL="114300" indent="0">
              <a:buNone/>
            </a:pPr>
            <a:r>
              <a:rPr lang="nl-NL" dirty="0" smtClean="0"/>
              <a:t>3 </a:t>
            </a:r>
            <a:r>
              <a:rPr lang="nl-NL" dirty="0"/>
              <a:t>4 7 	</a:t>
            </a:r>
            <a:r>
              <a:rPr lang="nl-NL" dirty="0" smtClean="0"/>
              <a:t>	1 </a:t>
            </a:r>
            <a:r>
              <a:rPr lang="nl-NL" dirty="0"/>
              <a:t>4 </a:t>
            </a:r>
            <a:r>
              <a:rPr lang="nl-NL" b="1" dirty="0"/>
              <a:t>4 </a:t>
            </a:r>
            <a:r>
              <a:rPr lang="nl-NL" dirty="0"/>
              <a:t>	</a:t>
            </a:r>
            <a:r>
              <a:rPr lang="nl-NL" dirty="0" smtClean="0"/>
              <a:t>	5 5 </a:t>
            </a:r>
            <a:r>
              <a:rPr lang="nl-NL" b="1" dirty="0"/>
              <a:t>20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65F1-94C7-304F-A0AF-8971242C204E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9667" y="1543051"/>
            <a:ext cx="4461933" cy="490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nl-NL" dirty="0"/>
              <a:t>a = 3; </a:t>
            </a:r>
          </a:p>
          <a:p>
            <a:pPr marL="114300" indent="0">
              <a:buNone/>
            </a:pPr>
            <a:r>
              <a:rPr lang="nl-NL" dirty="0"/>
              <a:t>b = 4; 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r>
              <a:rPr lang="nl-NL" dirty="0"/>
              <a:t> </a:t>
            </a:r>
          </a:p>
          <a:p>
            <a:pPr marL="114300" indent="0">
              <a:buNone/>
            </a:pPr>
            <a:r>
              <a:rPr lang="nl-NL" dirty="0"/>
              <a:t>     c = </a:t>
            </a:r>
            <a:r>
              <a:rPr lang="nl-NL" dirty="0" err="1"/>
              <a:t>labindex</a:t>
            </a:r>
            <a:r>
              <a:rPr lang="nl-NL" dirty="0"/>
              <a:t>();</a:t>
            </a:r>
          </a:p>
          <a:p>
            <a:pPr marL="114300" indent="0">
              <a:buNone/>
            </a:pPr>
            <a:r>
              <a:rPr lang="nl-NL" dirty="0"/>
              <a:t>     d = c + a; </a:t>
            </a:r>
          </a:p>
          <a:p>
            <a:pPr marL="114300" indent="0">
              <a:buNone/>
            </a:pPr>
            <a:r>
              <a:rPr lang="nl-NL" dirty="0"/>
              <a:t>end </a:t>
            </a:r>
          </a:p>
          <a:p>
            <a:pPr marL="114300" indent="0">
              <a:buNone/>
            </a:pPr>
            <a:r>
              <a:rPr lang="nl-NL" dirty="0"/>
              <a:t>e = a + d{1};</a:t>
            </a:r>
          </a:p>
          <a:p>
            <a:pPr marL="114300" indent="0">
              <a:buNone/>
            </a:pPr>
            <a:r>
              <a:rPr lang="nl-NL" dirty="0"/>
              <a:t>c{2} = 5;</a:t>
            </a:r>
          </a:p>
          <a:p>
            <a:pPr marL="114300" indent="0">
              <a:buNone/>
            </a:pPr>
            <a:r>
              <a:rPr lang="nl-NL" dirty="0" err="1"/>
              <a:t>spmd</a:t>
            </a:r>
            <a:endParaRPr lang="nl-NL" dirty="0"/>
          </a:p>
          <a:p>
            <a:pPr marL="114300" indent="0">
              <a:buNone/>
            </a:pPr>
            <a:r>
              <a:rPr lang="nl-NL" dirty="0"/>
              <a:t>     f = c * b;</a:t>
            </a:r>
          </a:p>
          <a:p>
            <a:pPr marL="114300" indent="0">
              <a:buNone/>
            </a:pPr>
            <a:r>
              <a:rPr lang="nl-NL" dirty="0"/>
              <a:t>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6115050"/>
            <a:ext cx="55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http://www.icam.vt.edu/Computing/fdi_2012_spmd.pdf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3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</a:t>
            </a:r>
            <a:r>
              <a:rPr lang="en-US" dirty="0" err="1" smtClean="0"/>
              <a:t>LabSendReceive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labsr.sh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absr.m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CB1-690B-AF4C-8977-30517BDD0312}" type="datetime1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645C0-8224-4D48-BDE4-843CE100023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70" y="1924847"/>
            <a:ext cx="2749570" cy="27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_red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computing2_red" id="{38D184ED-162F-0640-BC91-9BF4D1607B31}" vid="{6DFA47C5-62F8-2845-B0F8-AD7CEEA2C0DF}"/>
    </a:ext>
  </a:extLst>
</a:theme>
</file>

<file path=ppt/theme/theme2.xml><?xml version="1.0" encoding="utf-8"?>
<a:theme xmlns:a="http://schemas.openxmlformats.org/drawingml/2006/main" name="rc_theme_new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theme_new" id="{299CF24B-FAA3-AB4D-9305-76A0FF170DD5}" vid="{19065083-DBC7-734A-8549-F25E43AEB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rc_computing2_red</Template>
  <TotalTime>184</TotalTime>
  <Words>1025</Words>
  <Application>Microsoft Macintosh PowerPoint</Application>
  <PresentationFormat>Widescreen</PresentationFormat>
  <Paragraphs>208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Courier</vt:lpstr>
      <vt:lpstr>Helvetica Neue</vt:lpstr>
      <vt:lpstr>Arial</vt:lpstr>
      <vt:lpstr>rc_computing2_red</vt:lpstr>
      <vt:lpstr>rc_theme_new</vt:lpstr>
      <vt:lpstr>Parallel Computing - Matlab – Part 2</vt:lpstr>
      <vt:lpstr>Outline</vt:lpstr>
      <vt:lpstr>Spmd Command</vt:lpstr>
      <vt:lpstr>Spmd Command</vt:lpstr>
      <vt:lpstr>Spmd Code</vt:lpstr>
      <vt:lpstr>Composite Variables</vt:lpstr>
      <vt:lpstr>Data exchange between workers</vt:lpstr>
      <vt:lpstr>PowerPoint Presentation</vt:lpstr>
      <vt:lpstr>Example Using LabSendReceive</vt:lpstr>
      <vt:lpstr>Your Turn</vt:lpstr>
      <vt:lpstr>What Are GPUs?</vt:lpstr>
      <vt:lpstr>When Should You Use a GPU?</vt:lpstr>
      <vt:lpstr>Matlab Computations on a GPU</vt:lpstr>
      <vt:lpstr>gpuArray example</vt:lpstr>
      <vt:lpstr>Example</vt:lpstr>
      <vt:lpstr>Your Turn</vt:lpstr>
      <vt:lpstr>Distributed Arrays</vt:lpstr>
      <vt:lpstr>Distributed Arrays Example</vt:lpstr>
      <vt:lpstr>Distributed and Co-Distributed Arrays</vt:lpstr>
      <vt:lpstr>Matlab and the Cloud</vt:lpstr>
      <vt:lpstr>Matlab and the Cloud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GPUs and Cloud Computing - Matlab</dc:title>
  <dc:creator>Shelley Knuth</dc:creator>
  <cp:lastModifiedBy>Shelley Knuth</cp:lastModifiedBy>
  <cp:revision>17</cp:revision>
  <dcterms:created xsi:type="dcterms:W3CDTF">2017-05-12T21:33:06Z</dcterms:created>
  <dcterms:modified xsi:type="dcterms:W3CDTF">2017-05-13T01:07:14Z</dcterms:modified>
</cp:coreProperties>
</file>